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76" r:id="rId3"/>
    <p:sldId id="277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78" r:id="rId15"/>
    <p:sldId id="267" r:id="rId16"/>
    <p:sldId id="268" r:id="rId17"/>
    <p:sldId id="269" r:id="rId18"/>
    <p:sldId id="270" r:id="rId19"/>
    <p:sldId id="272" r:id="rId20"/>
    <p:sldId id="271" r:id="rId21"/>
    <p:sldId id="275" r:id="rId22"/>
    <p:sldId id="27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95C690A-24FD-4B7B-A54B-F94530DB196E}">
          <p14:sldIdLst>
            <p14:sldId id="265"/>
            <p14:sldId id="276"/>
            <p14:sldId id="277"/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6"/>
            <p14:sldId id="278"/>
            <p14:sldId id="267"/>
            <p14:sldId id="268"/>
            <p14:sldId id="269"/>
            <p14:sldId id="270"/>
            <p14:sldId id="272"/>
            <p14:sldId id="271"/>
            <p14:sldId id="275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6030-7B19-4F9C-942D-45DAB1E4B4C1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F3BB-4241-40E1-8736-C15D6A0A011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27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6030-7B19-4F9C-942D-45DAB1E4B4C1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F3BB-4241-40E1-8736-C15D6A0A0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54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6030-7B19-4F9C-942D-45DAB1E4B4C1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F3BB-4241-40E1-8736-C15D6A0A0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628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6030-7B19-4F9C-942D-45DAB1E4B4C1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F3BB-4241-40E1-8736-C15D6A0A011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7286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6030-7B19-4F9C-942D-45DAB1E4B4C1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F3BB-4241-40E1-8736-C15D6A0A0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626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6030-7B19-4F9C-942D-45DAB1E4B4C1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F3BB-4241-40E1-8736-C15D6A0A011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4134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6030-7B19-4F9C-942D-45DAB1E4B4C1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F3BB-4241-40E1-8736-C15D6A0A0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067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6030-7B19-4F9C-942D-45DAB1E4B4C1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F3BB-4241-40E1-8736-C15D6A0A0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718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6030-7B19-4F9C-942D-45DAB1E4B4C1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F3BB-4241-40E1-8736-C15D6A0A0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66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6030-7B19-4F9C-942D-45DAB1E4B4C1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F3BB-4241-40E1-8736-C15D6A0A0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46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6030-7B19-4F9C-942D-45DAB1E4B4C1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F3BB-4241-40E1-8736-C15D6A0A0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71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6030-7B19-4F9C-942D-45DAB1E4B4C1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F3BB-4241-40E1-8736-C15D6A0A0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23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6030-7B19-4F9C-942D-45DAB1E4B4C1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F3BB-4241-40E1-8736-C15D6A0A0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04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6030-7B19-4F9C-942D-45DAB1E4B4C1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F3BB-4241-40E1-8736-C15D6A0A0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13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6030-7B19-4F9C-942D-45DAB1E4B4C1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F3BB-4241-40E1-8736-C15D6A0A0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230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6030-7B19-4F9C-942D-45DAB1E4B4C1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F3BB-4241-40E1-8736-C15D6A0A0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057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6030-7B19-4F9C-942D-45DAB1E4B4C1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F3BB-4241-40E1-8736-C15D6A0A0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03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6BF6030-7B19-4F9C-942D-45DAB1E4B4C1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A7F3BB-4241-40E1-8736-C15D6A0A0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809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tem Khalimov\Downloads\основной_голубой_горизонтальный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661" y="217897"/>
            <a:ext cx="5729136" cy="215437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99" y="5059132"/>
            <a:ext cx="1781616" cy="178161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81160" y="2674189"/>
            <a:ext cx="11800936" cy="194957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400" dirty="0" smtClean="0"/>
              <a:t>Энергетическая безопасность и</a:t>
            </a:r>
          </a:p>
          <a:p>
            <a:pPr algn="ctr"/>
            <a:r>
              <a:rPr lang="ru-RU" sz="4400" dirty="0" smtClean="0"/>
              <a:t>Оказание </a:t>
            </a:r>
            <a:r>
              <a:rPr lang="ru-RU" sz="4400" dirty="0"/>
              <a:t>ПЕРВОЙ ПОМОЩИ ПОСТРАДАВШИМ ПРИ НЕСЧАСТНЫХ СЛУЧАЯХ</a:t>
            </a:r>
          </a:p>
        </p:txBody>
      </p:sp>
    </p:spTree>
    <p:extLst>
      <p:ext uri="{BB962C8B-B14F-4D97-AF65-F5344CB8AC3E}">
        <p14:creationId xmlns:p14="http://schemas.microsoft.com/office/powerpoint/2010/main" val="85281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857" y="1630016"/>
            <a:ext cx="1184214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После </a:t>
            </a:r>
            <a:r>
              <a:rPr lang="ru-RU" sz="2400" dirty="0">
                <a:solidFill>
                  <a:srgbClr val="002060"/>
                </a:solidFill>
              </a:rPr>
              <a:t>освобождения пострадавшего от действия электрического тока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необходимо оценить его состояние. Признаки, по которым можно быстро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определить состояние пострадавшего, следующие:</a:t>
            </a:r>
          </a:p>
          <a:p>
            <a:r>
              <a:rPr lang="ru-RU" sz="2400" dirty="0">
                <a:solidFill>
                  <a:srgbClr val="002060"/>
                </a:solidFill>
              </a:rPr>
              <a:t>1) сознание: ясное, отсутствует, нарушено (пострадавший заторможен, возбужден);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2) цвет кожных покровов и видимых слизистых (губ, глаз): </a:t>
            </a:r>
            <a:r>
              <a:rPr lang="ru-RU" sz="2400" dirty="0" smtClean="0">
                <a:solidFill>
                  <a:srgbClr val="002060"/>
                </a:solidFill>
              </a:rPr>
              <a:t>розовые, синюшные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smtClean="0">
                <a:solidFill>
                  <a:srgbClr val="002060"/>
                </a:solidFill>
              </a:rPr>
              <a:t>бледные</a:t>
            </a:r>
            <a:r>
              <a:rPr lang="ru-RU" sz="2400" dirty="0">
                <a:solidFill>
                  <a:srgbClr val="002060"/>
                </a:solidFill>
              </a:rPr>
              <a:t>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3) дыхание: нормальное, отсутствует, нарушено (неправильное, поверхностное, </a:t>
            </a:r>
            <a:r>
              <a:rPr lang="ru-RU" sz="2400" dirty="0" smtClean="0">
                <a:solidFill>
                  <a:srgbClr val="002060"/>
                </a:solidFill>
              </a:rPr>
              <a:t>хрипящее</a:t>
            </a:r>
            <a:r>
              <a:rPr lang="ru-RU" sz="2400" dirty="0">
                <a:solidFill>
                  <a:srgbClr val="002060"/>
                </a:solidFill>
              </a:rPr>
              <a:t>);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4) пульс на сонных артериях: хорошо определяется (ритм правильный или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неправильный), плохо определяется, отсутствует;</a:t>
            </a:r>
          </a:p>
          <a:p>
            <a:endParaRPr lang="ru-RU" sz="1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1384" y="481263"/>
            <a:ext cx="11690616" cy="7058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dirty="0" smtClean="0"/>
              <a:t>Оказание помощи при поражении электрическим током</a:t>
            </a:r>
            <a:endParaRPr lang="ru-RU" sz="4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438" y="5109333"/>
            <a:ext cx="2881023" cy="175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1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1384" y="481263"/>
            <a:ext cx="11690616" cy="7058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dirty="0" smtClean="0"/>
              <a:t>Приемы проведения реанимационных мероприятий 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5393" y="1441996"/>
            <a:ext cx="10281037" cy="70203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Виды смерти: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800" dirty="0">
                <a:solidFill>
                  <a:srgbClr val="002060"/>
                </a:solidFill>
              </a:rPr>
              <a:t>Клиническая - это обратимый этап умирания, наступающий в момент прекращения сердечной и дыхательной деятельности.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800" dirty="0">
                <a:solidFill>
                  <a:srgbClr val="002060"/>
                </a:solidFill>
              </a:rPr>
              <a:t>Биологическая - это необратимый процесс гибели клеток важнейших органов, при которой оживление организма, как целостной системы невозможно. 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Биологическая </a:t>
            </a:r>
            <a:r>
              <a:rPr lang="ru-RU" sz="2800" dirty="0">
                <a:solidFill>
                  <a:srgbClr val="002060"/>
                </a:solidFill>
              </a:rPr>
              <a:t>смерть может быть физиологической и патологической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438" y="5109333"/>
            <a:ext cx="2881023" cy="175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8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01384" y="481263"/>
            <a:ext cx="11690616" cy="7058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dirty="0" smtClean="0"/>
              <a:t>Приемы проведения реанимационных мероприятий 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4" y="2050127"/>
            <a:ext cx="4136917" cy="2237674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067396" y="1504223"/>
            <a:ext cx="7148945" cy="51265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Методы запрокидывания головы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295" y="1897674"/>
            <a:ext cx="3998473" cy="22376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02" y="3409554"/>
            <a:ext cx="5583385" cy="37152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872" y="4766322"/>
            <a:ext cx="2348614" cy="182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1384" y="481263"/>
            <a:ext cx="11690616" cy="7058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dirty="0" smtClean="0"/>
              <a:t>Приемы проведения реанимационных мероприятий 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872" y="4766322"/>
            <a:ext cx="2348614" cy="18299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983" y="1801512"/>
            <a:ext cx="7516274" cy="38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1384" y="481263"/>
            <a:ext cx="11690616" cy="7058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dirty="0" smtClean="0"/>
              <a:t>Приемы проведения реанимационных мероприятий 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872" y="4766322"/>
            <a:ext cx="2348614" cy="18299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1733835"/>
            <a:ext cx="5562599" cy="486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23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596" y="5093414"/>
            <a:ext cx="1941524" cy="157339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1384" y="481263"/>
            <a:ext cx="11690616" cy="7058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dirty="0" smtClean="0"/>
              <a:t>Первая помощь при кровотечении 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1384" y="1187116"/>
            <a:ext cx="10281037" cy="50889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Виды кровотечений: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000" dirty="0" smtClean="0">
                <a:solidFill>
                  <a:srgbClr val="002060"/>
                </a:solidFill>
              </a:rPr>
              <a:t>Наружное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r>
              <a:rPr lang="ru-RU" sz="2000" dirty="0" smtClean="0">
                <a:solidFill>
                  <a:srgbClr val="002060"/>
                </a:solidFill>
              </a:rPr>
              <a:t>Чаще </a:t>
            </a:r>
            <a:r>
              <a:rPr lang="ru-RU" sz="2000" dirty="0">
                <a:solidFill>
                  <a:srgbClr val="002060"/>
                </a:solidFill>
              </a:rPr>
              <a:t>всего наблюдаются кровотечения из ран, а </a:t>
            </a:r>
            <a:r>
              <a:rPr lang="ru-RU" sz="2000" dirty="0" smtClean="0">
                <a:solidFill>
                  <a:srgbClr val="002060"/>
                </a:solidFill>
              </a:rPr>
              <a:t>именно:</a:t>
            </a:r>
          </a:p>
          <a:p>
            <a:pPr marL="914400" lvl="1" indent="-4572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капиллярное - при поверхностных ранах, при этом кровь из раны вытекает каплями;</a:t>
            </a:r>
          </a:p>
          <a:p>
            <a:pPr marL="914400" lvl="1" indent="-4572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венозное </a:t>
            </a:r>
            <a:r>
              <a:rPr lang="ru-RU" sz="2000" dirty="0">
                <a:solidFill>
                  <a:srgbClr val="002060"/>
                </a:solidFill>
              </a:rPr>
              <a:t>- при более глубоких ранах, например, резаных, колотых, происходит обильное вытекание крови темно-красного цвета;</a:t>
            </a:r>
          </a:p>
          <a:p>
            <a:pPr marL="914400" lvl="1" indent="-4572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артериальное </a:t>
            </a:r>
            <a:r>
              <a:rPr lang="ru-RU" sz="2000" dirty="0">
                <a:solidFill>
                  <a:srgbClr val="002060"/>
                </a:solidFill>
              </a:rPr>
              <a:t>- при глубоких рубленых, колотых ранах; артериальная кровь ярко-красного цвета бьет струёй из поврежденных артерий, в которых она находится под большим давлением;</a:t>
            </a:r>
          </a:p>
          <a:p>
            <a:pPr marL="914400" lvl="1" indent="-4572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смешанное </a:t>
            </a:r>
            <a:r>
              <a:rPr lang="ru-RU" sz="2000" dirty="0">
                <a:solidFill>
                  <a:srgbClr val="002060"/>
                </a:solidFill>
              </a:rPr>
              <a:t>- в тех случаях, когда в ране кровоточат вены и артерии, чаще всего такое кровотечение наблюдается при глубоких ранах.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000" dirty="0" smtClean="0">
                <a:solidFill>
                  <a:srgbClr val="002060"/>
                </a:solidFill>
              </a:rPr>
              <a:t>Внутренне. Кровотечения из внутренних органов (представляет собой большую опасность).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3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92917" y="481263"/>
            <a:ext cx="11690616" cy="7058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dirty="0" smtClean="0"/>
              <a:t>Первая помощь при кровотечении 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596" y="5093414"/>
            <a:ext cx="1941524" cy="15733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4196" y="1333276"/>
            <a:ext cx="1070666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ru-RU" sz="2800" dirty="0">
                <a:solidFill>
                  <a:srgbClr val="002060"/>
                </a:solidFill>
              </a:rPr>
              <a:t>Для остановки кровотечения повязкой необходимо</a:t>
            </a:r>
            <a:r>
              <a:rPr lang="ru-RU" dirty="0">
                <a:solidFill>
                  <a:srgbClr val="002060"/>
                </a:solidFill>
              </a:rPr>
              <a:t>: 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000" dirty="0">
                <a:solidFill>
                  <a:srgbClr val="002060"/>
                </a:solidFill>
              </a:rPr>
              <a:t>поднять раненую конечность; 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000" dirty="0" smtClean="0">
                <a:solidFill>
                  <a:srgbClr val="002060"/>
                </a:solidFill>
              </a:rPr>
              <a:t>закрыть </a:t>
            </a:r>
            <a:r>
              <a:rPr lang="ru-RU" sz="2000" dirty="0">
                <a:solidFill>
                  <a:srgbClr val="002060"/>
                </a:solidFill>
              </a:rPr>
              <a:t>кровоточащую рану перевязочным материалом (из пакета), сложенным в комочек, и придавить сверху, не касаясь пальцами самой раны; 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000" dirty="0" smtClean="0">
                <a:solidFill>
                  <a:srgbClr val="002060"/>
                </a:solidFill>
              </a:rPr>
              <a:t>в </a:t>
            </a:r>
            <a:r>
              <a:rPr lang="ru-RU" sz="2000" dirty="0">
                <a:solidFill>
                  <a:srgbClr val="002060"/>
                </a:solidFill>
              </a:rPr>
              <a:t>таком положении, не отпуская пальцев, держать 4-5 минут. Если кровотечение остановится, то, не снимая наложенного материала, поверх него наложить еще одну подушечку из другого пакета или кусок ваты и забинтовать 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000" dirty="0" smtClean="0">
                <a:solidFill>
                  <a:srgbClr val="002060"/>
                </a:solidFill>
              </a:rPr>
              <a:t>при </a:t>
            </a:r>
            <a:r>
              <a:rPr lang="ru-RU" sz="2000" dirty="0">
                <a:solidFill>
                  <a:srgbClr val="002060"/>
                </a:solidFill>
              </a:rPr>
              <a:t>сильном кровотечении, если его невозможно остановить давящей повязкой, следует сдавить кровеносные сосуды, питающие раненую область, пальцами, жгутом или закруткой либо согнуть конечности в суставах. Во всех случаях при большом кровотечении необходимо срочно вызвать врача и указать ему точное время наложения жгута (закрутки). </a:t>
            </a:r>
          </a:p>
        </p:txBody>
      </p:sp>
    </p:spTree>
    <p:extLst>
      <p:ext uri="{BB962C8B-B14F-4D97-AF65-F5344CB8AC3E}">
        <p14:creationId xmlns:p14="http://schemas.microsoft.com/office/powerpoint/2010/main" val="23468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009" y="414866"/>
            <a:ext cx="11169736" cy="2190404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>ПЕРВАЯ ПОМОЩЬ ПРИ ПЕРЕЛОМАХ, ВЫВИХАХ, УШИБАХ И РАСТЯЖЕНИИ СВЯЗОК </a:t>
            </a:r>
            <a:br>
              <a:rPr lang="ru-RU" sz="4400" dirty="0"/>
            </a:b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163" y="2605270"/>
            <a:ext cx="8669545" cy="37002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3" y="5336545"/>
            <a:ext cx="2403466" cy="135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92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009" y="414866"/>
            <a:ext cx="11169736" cy="2190404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>ПЕРВАЯ ПОМОЩЬ ПРИ ПЕРЕЛОМАХ, ВЫВИХАХ, УШИБАХ И РАСТЯЖЕНИИ СВЯЗОК </a:t>
            </a:r>
            <a:br>
              <a:rPr lang="ru-RU" sz="4400" dirty="0"/>
            </a:br>
            <a:endParaRPr lang="ru-RU" sz="4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85" y="2488357"/>
            <a:ext cx="5763429" cy="39343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3" y="5336545"/>
            <a:ext cx="2403466" cy="135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009" y="449370"/>
            <a:ext cx="11169736" cy="784206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400" dirty="0" smtClean="0"/>
              <a:t>ПЕРВАЯ </a:t>
            </a:r>
            <a:r>
              <a:rPr lang="ru-RU" sz="4400" dirty="0"/>
              <a:t>ПОМОЩЬ ПРИ </a:t>
            </a:r>
            <a:r>
              <a:rPr lang="ru-RU" sz="4400" dirty="0" smtClean="0"/>
              <a:t>ожогах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1384" y="1187116"/>
            <a:ext cx="11690616" cy="50889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Ожоги бывают: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000" u="sng" dirty="0">
                <a:solidFill>
                  <a:srgbClr val="002060"/>
                </a:solidFill>
              </a:rPr>
              <a:t>термические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- </a:t>
            </a:r>
            <a:r>
              <a:rPr lang="ru-RU" sz="2000" dirty="0">
                <a:solidFill>
                  <a:srgbClr val="002060"/>
                </a:solidFill>
              </a:rPr>
              <a:t>вызванные пламенем, горячим паром, горячими жидкостями (вода, масла), горючими смесями, расплавленным металлом;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000" u="sng" dirty="0">
                <a:solidFill>
                  <a:srgbClr val="002060"/>
                </a:solidFill>
              </a:rPr>
              <a:t>химические</a:t>
            </a:r>
            <a:r>
              <a:rPr lang="ru-RU" sz="2000" dirty="0">
                <a:solidFill>
                  <a:srgbClr val="002060"/>
                </a:solidFill>
              </a:rPr>
              <a:t> -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вызванные кислотами, щелочами, химически активными веществами и смесями, препаратами бытовой химии, аэрозолями и др.;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000" u="sng" dirty="0">
                <a:solidFill>
                  <a:srgbClr val="002060"/>
                </a:solidFill>
              </a:rPr>
              <a:t>электрические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- </a:t>
            </a:r>
            <a:r>
              <a:rPr lang="ru-RU" sz="2000" dirty="0">
                <a:solidFill>
                  <a:srgbClr val="002060"/>
                </a:solidFill>
              </a:rPr>
              <a:t>воздействием электрического тока или электрической дуги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ru-RU" sz="2600" dirty="0">
                <a:solidFill>
                  <a:srgbClr val="002060"/>
                </a:solidFill>
              </a:rPr>
              <a:t>По глубине поражения все ожоги делятся на четыре степени: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000" u="sng" dirty="0">
                <a:solidFill>
                  <a:srgbClr val="002060"/>
                </a:solidFill>
              </a:rPr>
              <a:t>первая</a:t>
            </a:r>
            <a:r>
              <a:rPr lang="ru-RU" sz="2000" dirty="0">
                <a:solidFill>
                  <a:srgbClr val="002060"/>
                </a:solidFill>
              </a:rPr>
              <a:t> - покраснение и отек кожи;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000" u="sng" dirty="0">
                <a:solidFill>
                  <a:srgbClr val="002060"/>
                </a:solidFill>
              </a:rPr>
              <a:t>вторая</a:t>
            </a:r>
            <a:r>
              <a:rPr lang="ru-RU" sz="2000" dirty="0">
                <a:solidFill>
                  <a:srgbClr val="002060"/>
                </a:solidFill>
              </a:rPr>
              <a:t> - водяные пузыри;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000" u="sng" dirty="0">
                <a:solidFill>
                  <a:srgbClr val="002060"/>
                </a:solidFill>
              </a:rPr>
              <a:t>третья</a:t>
            </a:r>
            <a:r>
              <a:rPr lang="ru-RU" sz="2000" dirty="0">
                <a:solidFill>
                  <a:srgbClr val="002060"/>
                </a:solidFill>
              </a:rPr>
              <a:t> - омертвление поверхностных и глубоких слоев кожи;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000" u="sng" dirty="0">
                <a:solidFill>
                  <a:srgbClr val="002060"/>
                </a:solidFill>
              </a:rPr>
              <a:t>четвертая</a:t>
            </a:r>
            <a:r>
              <a:rPr lang="ru-RU" sz="2000" dirty="0">
                <a:solidFill>
                  <a:srgbClr val="002060"/>
                </a:solidFill>
              </a:rPr>
              <a:t> - обугливание кожи, поражение мышц, сухожилий и костей.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ru-RU" sz="2000" dirty="0">
              <a:solidFill>
                <a:srgbClr val="002060"/>
              </a:solidFill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</a:pPr>
            <a:endParaRPr lang="ru-RU" sz="2800" dirty="0" smtClean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384" y="5244861"/>
            <a:ext cx="2126121" cy="132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0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73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527" y="4971134"/>
            <a:ext cx="1526649" cy="175269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1009" y="449370"/>
            <a:ext cx="11169736" cy="784206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400" dirty="0" smtClean="0"/>
              <a:t>ПЕРВАЯ </a:t>
            </a:r>
            <a:r>
              <a:rPr lang="ru-RU" sz="4400" dirty="0"/>
              <a:t>ПОМОЩЬ ПРИ </a:t>
            </a:r>
            <a:r>
              <a:rPr lang="ru-RU" sz="4400" dirty="0" smtClean="0"/>
              <a:t>укусах </a:t>
            </a:r>
            <a:r>
              <a:rPr lang="ru-RU" sz="4400" dirty="0" smtClean="0"/>
              <a:t>животных </a:t>
            </a:r>
            <a:endParaRPr lang="ru-RU" sz="4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75" y="1583658"/>
            <a:ext cx="8951370" cy="469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54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81009" y="449370"/>
            <a:ext cx="11169736" cy="784206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400" dirty="0" smtClean="0"/>
              <a:t>ПЕРВАЯ </a:t>
            </a:r>
            <a:r>
              <a:rPr lang="ru-RU" sz="4400" dirty="0"/>
              <a:t>ПОМОЩЬ ПРИ </a:t>
            </a:r>
            <a:r>
              <a:rPr lang="ru-RU" sz="4400" dirty="0" smtClean="0"/>
              <a:t>укусах </a:t>
            </a:r>
            <a:r>
              <a:rPr lang="ru-RU" sz="4400" dirty="0" smtClean="0"/>
              <a:t>насекомых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205" y="4926435"/>
            <a:ext cx="3397792" cy="18547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973" y="1450023"/>
            <a:ext cx="4516792" cy="533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54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0504" y="2588725"/>
            <a:ext cx="99709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dirty="0"/>
              <a:t>СПАСИБО ЗА ВНИМАНИЕ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99" y="5059132"/>
            <a:ext cx="1781616" cy="178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91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35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1384" y="481263"/>
            <a:ext cx="10368799" cy="705853"/>
          </a:xfrm>
        </p:spPr>
        <p:txBody>
          <a:bodyPr>
            <a:noAutofit/>
          </a:bodyPr>
          <a:lstStyle/>
          <a:p>
            <a:r>
              <a:rPr lang="ru-RU" sz="4400" dirty="0" smtClean="0"/>
              <a:t>Первая Доврачебная помощь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1383" y="1339930"/>
            <a:ext cx="7760301" cy="506253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Это простые </a:t>
            </a:r>
            <a:r>
              <a:rPr lang="ru-RU" sz="3200" dirty="0">
                <a:solidFill>
                  <a:srgbClr val="002060"/>
                </a:solidFill>
              </a:rPr>
              <a:t>медицинские действия, выполняемые непосредственно на месте происшествия, в кратчайшие сроки после травмы. Она оказывается, как правило, не медиками, а </a:t>
            </a:r>
            <a:r>
              <a:rPr lang="ru-RU" sz="3200" dirty="0" smtClean="0">
                <a:solidFill>
                  <a:srgbClr val="002060"/>
                </a:solidFill>
              </a:rPr>
              <a:t>людьми, </a:t>
            </a:r>
            <a:r>
              <a:rPr lang="ru-RU" sz="3200" dirty="0">
                <a:solidFill>
                  <a:srgbClr val="002060"/>
                </a:solidFill>
              </a:rPr>
              <a:t>находящимся в момент происшествия непосредственно на месте происшествия или вблизи от него.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367" y="2632774"/>
            <a:ext cx="2643633" cy="394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1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1384" y="481263"/>
            <a:ext cx="10368799" cy="705853"/>
          </a:xfrm>
        </p:spPr>
        <p:txBody>
          <a:bodyPr>
            <a:noAutofit/>
          </a:bodyPr>
          <a:lstStyle/>
          <a:p>
            <a:r>
              <a:rPr lang="ru-RU" sz="4400" dirty="0" smtClean="0"/>
              <a:t>Первая Доврачебная помощь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1383" y="1187116"/>
            <a:ext cx="8161354" cy="538848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Оказывающий </a:t>
            </a:r>
            <a:r>
              <a:rPr lang="ru-RU" sz="2800" dirty="0">
                <a:solidFill>
                  <a:srgbClr val="002060"/>
                </a:solidFill>
              </a:rPr>
              <a:t>помощь должен </a:t>
            </a:r>
            <a:r>
              <a:rPr lang="ru-RU" sz="2800" dirty="0" smtClean="0">
                <a:solidFill>
                  <a:srgbClr val="002060"/>
                </a:solidFill>
              </a:rPr>
              <a:t>уметь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1. быстро </a:t>
            </a:r>
            <a:r>
              <a:rPr lang="ru-RU" dirty="0">
                <a:solidFill>
                  <a:srgbClr val="002060"/>
                </a:solidFill>
              </a:rPr>
              <a:t>и правильно оценивать ситуацию, ориентироваться в экстремальных </a:t>
            </a:r>
            <a:r>
              <a:rPr lang="ru-RU" dirty="0" smtClean="0">
                <a:solidFill>
                  <a:srgbClr val="002060"/>
                </a:solidFill>
              </a:rPr>
              <a:t>условиях;</a:t>
            </a:r>
          </a:p>
          <a:p>
            <a:r>
              <a:rPr lang="ru-RU" dirty="0">
                <a:solidFill>
                  <a:srgbClr val="002060"/>
                </a:solidFill>
              </a:rPr>
              <a:t>2. оценивать состояние пострадавшего, диагностировать вид, особенности поражения (травмы</a:t>
            </a:r>
            <a:r>
              <a:rPr lang="ru-RU" dirty="0" smtClean="0">
                <a:solidFill>
                  <a:srgbClr val="002060"/>
                </a:solidFill>
              </a:rPr>
              <a:t>);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3. </a:t>
            </a:r>
            <a:r>
              <a:rPr lang="ru-RU" dirty="0">
                <a:solidFill>
                  <a:srgbClr val="002060"/>
                </a:solidFill>
              </a:rPr>
              <a:t>правильно осуществлять весь </a:t>
            </a:r>
            <a:r>
              <a:rPr lang="ru-RU" dirty="0" smtClean="0">
                <a:solidFill>
                  <a:srgbClr val="002060"/>
                </a:solidFill>
              </a:rPr>
              <a:t>комплекс мероприятий по </a:t>
            </a:r>
            <a:r>
              <a:rPr lang="ru-RU" dirty="0">
                <a:solidFill>
                  <a:srgbClr val="002060"/>
                </a:solidFill>
              </a:rPr>
              <a:t>экстренной реанимационной </a:t>
            </a:r>
            <a:r>
              <a:rPr lang="ru-RU" dirty="0" smtClean="0">
                <a:solidFill>
                  <a:srgbClr val="002060"/>
                </a:solidFill>
              </a:rPr>
              <a:t>помощи (там же выполнение искусственного дыхания «изо рта в рот»), временной остановки кровотечений, накладывание повязки и транспортировочных шин при переломах костей;</a:t>
            </a:r>
          </a:p>
          <a:p>
            <a:r>
              <a:rPr lang="ru-RU" dirty="0">
                <a:solidFill>
                  <a:srgbClr val="002060"/>
                </a:solidFill>
              </a:rPr>
              <a:t>4. пользоваться аптечкой первой помощи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5. </a:t>
            </a:r>
            <a:r>
              <a:rPr lang="ru-RU" dirty="0">
                <a:solidFill>
                  <a:srgbClr val="002060"/>
                </a:solidFill>
              </a:rPr>
              <a:t>определять необходимость вызова скорой медицинской помощи, медицинского работника</a:t>
            </a:r>
          </a:p>
          <a:p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367" y="2632774"/>
            <a:ext cx="2643633" cy="394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6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1384" y="481263"/>
            <a:ext cx="11690616" cy="705853"/>
          </a:xfrm>
        </p:spPr>
        <p:txBody>
          <a:bodyPr>
            <a:noAutofit/>
          </a:bodyPr>
          <a:lstStyle/>
          <a:p>
            <a:r>
              <a:rPr lang="ru-RU" sz="4400" dirty="0" smtClean="0"/>
              <a:t>Номера вызова скорой помощи</a:t>
            </a:r>
            <a:endParaRPr lang="ru-RU" sz="4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58455" y="1579702"/>
            <a:ext cx="7650546" cy="1947333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CC0000"/>
                </a:solidFill>
              </a:rPr>
              <a:t>103</a:t>
            </a:r>
            <a:r>
              <a:rPr lang="ru-RU" sz="3600" dirty="0" smtClean="0">
                <a:solidFill>
                  <a:srgbClr val="CC0000"/>
                </a:solidFill>
              </a:rPr>
              <a:t> </a:t>
            </a:r>
            <a:r>
              <a:rPr lang="ru-RU" sz="3600" dirty="0">
                <a:solidFill>
                  <a:srgbClr val="CC0000"/>
                </a:solidFill>
              </a:rPr>
              <a:t>- </a:t>
            </a:r>
            <a:r>
              <a:rPr lang="ru-RU" sz="3600" dirty="0" smtClean="0">
                <a:solidFill>
                  <a:srgbClr val="CC0000"/>
                </a:solidFill>
              </a:rPr>
              <a:t>станция </a:t>
            </a:r>
            <a:r>
              <a:rPr lang="ru-RU" sz="3600" dirty="0">
                <a:solidFill>
                  <a:srgbClr val="CC0000"/>
                </a:solidFill>
              </a:rPr>
              <a:t>Скорой </a:t>
            </a:r>
            <a:r>
              <a:rPr lang="ru-RU" sz="3600" dirty="0" smtClean="0">
                <a:solidFill>
                  <a:srgbClr val="CC0000"/>
                </a:solidFill>
              </a:rPr>
              <a:t>помощи населенного </a:t>
            </a:r>
            <a:r>
              <a:rPr lang="ru-RU" sz="3600" dirty="0">
                <a:solidFill>
                  <a:srgbClr val="CC0000"/>
                </a:solidFill>
              </a:rPr>
              <a:t>пункта, </a:t>
            </a:r>
            <a:r>
              <a:rPr lang="ru-RU" sz="3600" dirty="0" smtClean="0">
                <a:solidFill>
                  <a:srgbClr val="CC0000"/>
                </a:solidFill>
              </a:rPr>
              <a:t>где находитесь</a:t>
            </a:r>
            <a:endParaRPr lang="ru-RU" sz="3600" dirty="0">
              <a:solidFill>
                <a:srgbClr val="CC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946" y="3717111"/>
            <a:ext cx="4906854" cy="2952622"/>
          </a:xfrm>
          <a:prstGeom prst="rect">
            <a:avLst/>
          </a:prstGeom>
        </p:spPr>
      </p:pic>
      <p:sp>
        <p:nvSpPr>
          <p:cNvPr id="9" name="Подзаголовок 3"/>
          <p:cNvSpPr txBox="1">
            <a:spLocks/>
          </p:cNvSpPr>
          <p:nvPr/>
        </p:nvSpPr>
        <p:spPr>
          <a:xfrm>
            <a:off x="849991" y="3645568"/>
            <a:ext cx="6803876" cy="19473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u="sng" dirty="0">
                <a:solidFill>
                  <a:srgbClr val="CC0000"/>
                </a:solidFill>
              </a:rPr>
              <a:t>112</a:t>
            </a:r>
            <a:r>
              <a:rPr lang="ru-RU" sz="3600" dirty="0">
                <a:solidFill>
                  <a:srgbClr val="CC0000"/>
                </a:solidFill>
              </a:rPr>
              <a:t> </a:t>
            </a:r>
            <a:r>
              <a:rPr lang="ru-RU" sz="3600" dirty="0" smtClean="0">
                <a:solidFill>
                  <a:srgbClr val="CC0000"/>
                </a:solidFill>
              </a:rPr>
              <a:t>- единый </a:t>
            </a:r>
            <a:r>
              <a:rPr lang="ru-RU" sz="3600" dirty="0">
                <a:solidFill>
                  <a:srgbClr val="CC0000"/>
                </a:solidFill>
              </a:rPr>
              <a:t>номер вызова экстренных оперативных служб с переключением на Скорую</a:t>
            </a:r>
          </a:p>
        </p:txBody>
      </p:sp>
    </p:spTree>
    <p:extLst>
      <p:ext uri="{BB962C8B-B14F-4D97-AF65-F5344CB8AC3E}">
        <p14:creationId xmlns:p14="http://schemas.microsoft.com/office/powerpoint/2010/main" val="14740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1384" y="481263"/>
            <a:ext cx="11690616" cy="7058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dirty="0" smtClean="0"/>
              <a:t>Оказание помощи при поражении электрическим током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2339"/>
            <a:ext cx="3152218" cy="31522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86" y="1554921"/>
            <a:ext cx="4701169" cy="26470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502" y="1112329"/>
            <a:ext cx="3313184" cy="35322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150" y="3930652"/>
            <a:ext cx="2855845" cy="28558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3" y="3720480"/>
            <a:ext cx="3073016" cy="3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5393" y="1616918"/>
            <a:ext cx="10281037" cy="70203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</a:pPr>
            <a:r>
              <a:rPr lang="ru-RU" sz="2800" dirty="0">
                <a:solidFill>
                  <a:srgbClr val="002060"/>
                </a:solidFill>
              </a:rPr>
              <a:t>При поражении электрическим током необходимо как можно скорее </a:t>
            </a:r>
            <a:r>
              <a:rPr lang="ru-RU" sz="2800" dirty="0" smtClean="0">
                <a:solidFill>
                  <a:srgbClr val="002060"/>
                </a:solidFill>
              </a:rPr>
              <a:t>освободить пострадавшего </a:t>
            </a:r>
            <a:r>
              <a:rPr lang="ru-RU" sz="2800" dirty="0">
                <a:solidFill>
                  <a:srgbClr val="002060"/>
                </a:solidFill>
              </a:rPr>
              <a:t>от действия тока, так как от продолжительности этого действия </a:t>
            </a:r>
            <a:r>
              <a:rPr lang="ru-RU" sz="2800" dirty="0" smtClean="0">
                <a:solidFill>
                  <a:srgbClr val="002060"/>
                </a:solidFill>
              </a:rPr>
              <a:t>зависит </a:t>
            </a:r>
            <a:r>
              <a:rPr lang="ru-RU" sz="2800" dirty="0">
                <a:solidFill>
                  <a:srgbClr val="002060"/>
                </a:solidFill>
              </a:rPr>
              <a:t>тяжесть получения </a:t>
            </a:r>
            <a:r>
              <a:rPr lang="ru-RU" sz="2800" dirty="0" smtClean="0">
                <a:solidFill>
                  <a:srgbClr val="002060"/>
                </a:solidFill>
              </a:rPr>
              <a:t>травмы.</a:t>
            </a:r>
            <a:endParaRPr lang="ru-RU" sz="2800" dirty="0">
              <a:solidFill>
                <a:srgbClr val="002060"/>
              </a:solidFill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</a:pPr>
            <a:r>
              <a:rPr lang="ru-RU" sz="2800" dirty="0">
                <a:solidFill>
                  <a:srgbClr val="002060"/>
                </a:solidFill>
              </a:rPr>
              <a:t>Прикосновение к токоведущим частям, находящимся под напряжением, вызывает в большинстве случаев непроизвольное судорожное сокращение мышц и общее возбуждение, которое может привести к нарушению и даже к полному прекращению деятельности органов дыхания и </a:t>
            </a:r>
            <a:r>
              <a:rPr lang="ru-RU" sz="2800" dirty="0" smtClean="0">
                <a:solidFill>
                  <a:srgbClr val="002060"/>
                </a:solidFill>
              </a:rPr>
              <a:t>кровообращения.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1384" y="481263"/>
            <a:ext cx="11690616" cy="7058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dirty="0" smtClean="0"/>
              <a:t>Оказание помощи при поражении электрическим током</a:t>
            </a:r>
            <a:endParaRPr lang="ru-RU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084" y="4826441"/>
            <a:ext cx="1953344" cy="195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43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01384" y="481263"/>
            <a:ext cx="11690616" cy="7058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dirty="0" smtClean="0"/>
              <a:t>Оказание помощи при поражении электрическим током</a:t>
            </a:r>
            <a:endParaRPr lang="ru-RU" sz="44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01383" y="1327878"/>
            <a:ext cx="8793692" cy="49614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Освобождение пострадавшего от токоведущих частей</a:t>
            </a:r>
            <a:r>
              <a:rPr lang="ru-RU" dirty="0">
                <a:solidFill>
                  <a:srgbClr val="002060"/>
                </a:solidFill>
              </a:rPr>
              <a:t>.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100" dirty="0" smtClean="0">
                <a:solidFill>
                  <a:srgbClr val="002060"/>
                </a:solidFill>
              </a:rPr>
              <a:t>При освобождении пострадавшего следует воспользоваться:</a:t>
            </a:r>
          </a:p>
          <a:p>
            <a:r>
              <a:rPr lang="ru-RU" sz="2100" dirty="0">
                <a:solidFill>
                  <a:srgbClr val="002060"/>
                </a:solidFill>
              </a:rPr>
              <a:t>к</a:t>
            </a:r>
            <a:r>
              <a:rPr lang="ru-RU" sz="2100" dirty="0" smtClean="0">
                <a:solidFill>
                  <a:srgbClr val="002060"/>
                </a:solidFill>
              </a:rPr>
              <a:t>анатом; </a:t>
            </a:r>
          </a:p>
          <a:p>
            <a:r>
              <a:rPr lang="ru-RU" sz="2100" dirty="0" smtClean="0">
                <a:solidFill>
                  <a:srgbClr val="002060"/>
                </a:solidFill>
              </a:rPr>
              <a:t>полкой</a:t>
            </a:r>
            <a:r>
              <a:rPr lang="ru-RU" sz="2100" dirty="0">
                <a:solidFill>
                  <a:srgbClr val="002060"/>
                </a:solidFill>
              </a:rPr>
              <a:t>;</a:t>
            </a:r>
            <a:r>
              <a:rPr lang="ru-RU" sz="21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100" dirty="0" smtClean="0">
                <a:solidFill>
                  <a:srgbClr val="002060"/>
                </a:solidFill>
              </a:rPr>
              <a:t>доской;</a:t>
            </a:r>
          </a:p>
          <a:p>
            <a:r>
              <a:rPr lang="ru-RU" sz="2100" dirty="0" smtClean="0">
                <a:solidFill>
                  <a:srgbClr val="002060"/>
                </a:solidFill>
              </a:rPr>
              <a:t>каким-либо </a:t>
            </a:r>
            <a:r>
              <a:rPr lang="ru-RU" sz="2100" dirty="0">
                <a:solidFill>
                  <a:srgbClr val="002060"/>
                </a:solidFill>
              </a:rPr>
              <a:t>другим сухим предметом, не проводящим электрический </a:t>
            </a:r>
            <a:r>
              <a:rPr lang="ru-RU" sz="2100" dirty="0" smtClean="0">
                <a:solidFill>
                  <a:srgbClr val="002060"/>
                </a:solidFill>
              </a:rPr>
              <a:t>ток;</a:t>
            </a:r>
          </a:p>
          <a:p>
            <a:r>
              <a:rPr lang="ru-RU" sz="2100" dirty="0" smtClean="0">
                <a:solidFill>
                  <a:srgbClr val="002060"/>
                </a:solidFill>
              </a:rPr>
              <a:t>можно </a:t>
            </a:r>
            <a:r>
              <a:rPr lang="ru-RU" sz="2100" dirty="0">
                <a:solidFill>
                  <a:srgbClr val="002060"/>
                </a:solidFill>
              </a:rPr>
              <a:t>также оттянуть его за одежду (если она сухая и отступает от тела</a:t>
            </a:r>
            <a:r>
              <a:rPr lang="ru-RU" sz="2100" dirty="0" smtClean="0">
                <a:solidFill>
                  <a:srgbClr val="002060"/>
                </a:solidFill>
              </a:rPr>
              <a:t>).</a:t>
            </a:r>
            <a:endParaRPr lang="ru-RU" sz="21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682" y="4727298"/>
            <a:ext cx="3458818" cy="194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1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6821</TotalTime>
  <Words>812</Words>
  <Application>Microsoft Office PowerPoint</Application>
  <PresentationFormat>Широкоэкранный</PresentationFormat>
  <Paragraphs>73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Первая Доврачебная помощь</vt:lpstr>
      <vt:lpstr>Первая Доврачебная помощь</vt:lpstr>
      <vt:lpstr>Номера вызова скорой помощи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ПЕРВАЯ ПОМОЩЬ ПРИ ПЕРЕЛОМАХ, ВЫВИХАХ, УШИБАХ И РАСТЯЖЕНИИ СВЯЗОК  </vt:lpstr>
      <vt:lpstr> ПЕРВАЯ ПОМОЩЬ ПРИ ПЕРЕЛОМАХ, ВЫВИХАХ, УШИБАХ И РАСТЯЖЕНИИ СВЯЗОК  </vt:lpstr>
      <vt:lpstr>ПЕРВАЯ ПОМОЩЬ ПРИ ожогах</vt:lpstr>
      <vt:lpstr>ПЕРВАЯ ПОМОЩЬ ПРИ укусах животных </vt:lpstr>
      <vt:lpstr>ПЕРВАЯ ПОМОЩЬ ПРИ укусах насекомых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Полищук Сергей Сергеевич</dc:creator>
  <cp:lastModifiedBy>Полищук Сергей Сергеевич</cp:lastModifiedBy>
  <cp:revision>49</cp:revision>
  <dcterms:created xsi:type="dcterms:W3CDTF">2022-05-06T05:09:58Z</dcterms:created>
  <dcterms:modified xsi:type="dcterms:W3CDTF">2022-05-18T05:26:28Z</dcterms:modified>
</cp:coreProperties>
</file>